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9" r:id="rId16"/>
    <p:sldId id="280" r:id="rId17"/>
    <p:sldId id="278" r:id="rId18"/>
    <p:sldId id="281" r:id="rId19"/>
    <p:sldId id="282" r:id="rId20"/>
    <p:sldId id="264" r:id="rId21"/>
    <p:sldId id="284" r:id="rId22"/>
    <p:sldId id="272" r:id="rId23"/>
    <p:sldId id="290" r:id="rId24"/>
    <p:sldId id="289" r:id="rId25"/>
    <p:sldId id="287" r:id="rId26"/>
    <p:sldId id="291" r:id="rId27"/>
    <p:sldId id="286" r:id="rId28"/>
    <p:sldId id="292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15ED64-3E02-43E0-B60E-F9A58F862E6D}" type="datetimeFigureOut">
              <a:rPr lang="ar-IQ" smtClean="0"/>
              <a:pPr/>
              <a:t>14/05/1442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9AD992-8F4B-466B-A385-AE0119E4759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71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D992-8F4B-466B-A385-AE0119E47590}" type="slidenum">
              <a:rPr lang="ar-IQ" smtClean="0"/>
              <a:pPr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461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D992-8F4B-466B-A385-AE0119E47590}" type="slidenum">
              <a:rPr lang="ar-IQ" smtClean="0"/>
              <a:pPr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363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14/05/1442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ar-IQ" sz="3600" b="1" dirty="0" smtClean="0">
                <a:solidFill>
                  <a:srgbClr val="002060"/>
                </a:solidFill>
              </a:rPr>
              <a:t>المحاضرة الرابعة </a:t>
            </a:r>
            <a:br>
              <a:rPr lang="ar-IQ" sz="3600" b="1" dirty="0" smtClean="0">
                <a:solidFill>
                  <a:srgbClr val="002060"/>
                </a:solidFill>
              </a:rPr>
            </a:br>
            <a:r>
              <a:rPr lang="ar-IQ" sz="3600" b="1" dirty="0" smtClean="0">
                <a:solidFill>
                  <a:srgbClr val="002060"/>
                </a:solidFill>
              </a:rPr>
              <a:t>عنوان المحاضرة </a:t>
            </a:r>
            <a:endParaRPr lang="ar-IQ" sz="3600" b="1" dirty="0">
              <a:solidFill>
                <a:srgbClr val="00206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3571900"/>
          </a:xfrm>
        </p:spPr>
        <p:txBody>
          <a:bodyPr>
            <a:normAutofit/>
          </a:bodyPr>
          <a:lstStyle/>
          <a:p>
            <a:r>
              <a:rPr lang="ar-IQ" sz="4800" b="1" dirty="0" smtClean="0">
                <a:solidFill>
                  <a:srgbClr val="FF0000"/>
                </a:solidFill>
              </a:rPr>
              <a:t>أهمية الألوان في الحديقة </a:t>
            </a:r>
            <a:endParaRPr lang="ar-IQ" sz="4800" b="1" dirty="0">
              <a:solidFill>
                <a:srgbClr val="FF0000"/>
              </a:solidFill>
            </a:endParaRPr>
          </a:p>
          <a:p>
            <a:endParaRPr lang="ar-IQ" sz="4800" dirty="0" smtClean="0"/>
          </a:p>
          <a:p>
            <a:pPr algn="r"/>
            <a:r>
              <a:rPr lang="ar-IQ" sz="4000" dirty="0" smtClean="0"/>
              <a:t>    </a:t>
            </a:r>
            <a:r>
              <a:rPr lang="ar-IQ" sz="4000" dirty="0" smtClean="0">
                <a:solidFill>
                  <a:srgbClr val="002060"/>
                </a:solidFill>
              </a:rPr>
              <a:t>الدكتور/ </a:t>
            </a:r>
            <a:r>
              <a:rPr lang="ar-IQ" sz="4000" dirty="0" err="1" smtClean="0">
                <a:solidFill>
                  <a:srgbClr val="002060"/>
                </a:solidFill>
              </a:rPr>
              <a:t>عبدالكاظم</a:t>
            </a:r>
            <a:r>
              <a:rPr lang="ar-IQ" sz="4000" dirty="0" smtClean="0">
                <a:solidFill>
                  <a:srgbClr val="002060"/>
                </a:solidFill>
              </a:rPr>
              <a:t> ناصر صالح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err="1" smtClean="0">
                <a:solidFill>
                  <a:srgbClr val="FF0000"/>
                </a:solidFill>
              </a:rPr>
              <a:t>الأمتداد</a:t>
            </a:r>
            <a:r>
              <a:rPr lang="ar-IQ" b="1" dirty="0" smtClean="0">
                <a:solidFill>
                  <a:srgbClr val="FF0000"/>
                </a:solidFill>
              </a:rPr>
              <a:t> اللوني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 descr="FB_IMG_1440799723526 - Cop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4857752" cy="5429264"/>
          </a:xfrm>
        </p:spPr>
      </p:pic>
      <p:pic>
        <p:nvPicPr>
          <p:cNvPr id="5" name="عنصر نائب للمحتوى 4" descr="1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1428736"/>
            <a:ext cx="4038600" cy="542926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وان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800" dirty="0" smtClean="0">
                <a:solidFill>
                  <a:srgbClr val="002060"/>
                </a:solidFill>
              </a:rPr>
              <a:t>عمل تنسيق </a:t>
            </a:r>
            <a:r>
              <a:rPr lang="ar-IQ" sz="4800" dirty="0" err="1" smtClean="0">
                <a:solidFill>
                  <a:srgbClr val="002060"/>
                </a:solidFill>
              </a:rPr>
              <a:t>للأزهارفي</a:t>
            </a:r>
            <a:r>
              <a:rPr lang="ar-IQ" sz="4800" dirty="0" smtClean="0">
                <a:solidFill>
                  <a:srgbClr val="002060"/>
                </a:solidFill>
              </a:rPr>
              <a:t> الحديقة</a:t>
            </a:r>
            <a:endParaRPr lang="ar-IQ" sz="4800" dirty="0">
              <a:solidFill>
                <a:srgbClr val="002060"/>
              </a:solidFill>
            </a:endParaRPr>
          </a:p>
        </p:txBody>
      </p:sp>
      <p:pic>
        <p:nvPicPr>
          <p:cNvPr id="6" name="عنصر نائب للمحتوى 5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7572428" cy="4758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بعض </a:t>
            </a:r>
            <a:r>
              <a:rPr lang="ar-IQ" b="1" dirty="0" err="1" smtClean="0">
                <a:solidFill>
                  <a:srgbClr val="002060"/>
                </a:solidFill>
              </a:rPr>
              <a:t>اللوان</a:t>
            </a:r>
            <a:r>
              <a:rPr lang="ar-IQ" b="1" dirty="0" smtClean="0">
                <a:solidFill>
                  <a:srgbClr val="002060"/>
                </a:solidFill>
              </a:rPr>
              <a:t> الأزهار في </a:t>
            </a:r>
            <a:r>
              <a:rPr lang="ar-IQ" b="1" dirty="0" err="1" smtClean="0">
                <a:solidFill>
                  <a:srgbClr val="002060"/>
                </a:solidFill>
              </a:rPr>
              <a:t>الاشجار</a:t>
            </a:r>
            <a:endParaRPr lang="ar-IQ" b="1" dirty="0">
              <a:solidFill>
                <a:srgbClr val="002060"/>
              </a:solidFill>
            </a:endParaRPr>
          </a:p>
        </p:txBody>
      </p:sp>
      <p:pic>
        <p:nvPicPr>
          <p:cNvPr id="8" name="عنصر نائب للمحتوى 7" descr="22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4038600" cy="4286280"/>
          </a:xfrm>
        </p:spPr>
      </p:pic>
      <p:pic>
        <p:nvPicPr>
          <p:cNvPr id="7" name="عنصر نائب للمحتوى 6" descr="18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071678"/>
            <a:ext cx="4038600" cy="428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بعض </a:t>
            </a:r>
            <a:r>
              <a:rPr lang="ar-IQ" dirty="0" err="1" smtClean="0"/>
              <a:t>اللوان</a:t>
            </a:r>
            <a:r>
              <a:rPr lang="ar-IQ" dirty="0" smtClean="0"/>
              <a:t> </a:t>
            </a:r>
            <a:r>
              <a:rPr lang="ar-IQ" dirty="0" err="1" smtClean="0"/>
              <a:t>الاشجار</a:t>
            </a:r>
            <a:endParaRPr lang="ar-IQ" dirty="0"/>
          </a:p>
        </p:txBody>
      </p:sp>
      <p:pic>
        <p:nvPicPr>
          <p:cNvPr id="6" name="عنصر نائب للمحتوى 5" descr="19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3585866" cy="4311649"/>
          </a:xfrm>
        </p:spPr>
      </p:pic>
      <p:pic>
        <p:nvPicPr>
          <p:cNvPr id="5" name="عنصر نائب للمحتوى 4" descr="3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28802"/>
            <a:ext cx="403860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ألوان </a:t>
            </a:r>
            <a:r>
              <a:rPr lang="ar-IQ" dirty="0" err="1" smtClean="0"/>
              <a:t>الأزهارعلى</a:t>
            </a:r>
            <a:r>
              <a:rPr lang="ar-IQ" dirty="0" smtClean="0"/>
              <a:t> </a:t>
            </a:r>
            <a:r>
              <a:rPr lang="ar-IQ" dirty="0" err="1" smtClean="0"/>
              <a:t>الاشجار</a:t>
            </a:r>
            <a:endParaRPr lang="ar-IQ" dirty="0"/>
          </a:p>
        </p:txBody>
      </p:sp>
      <p:pic>
        <p:nvPicPr>
          <p:cNvPr id="6" name="عنصر نائب للمحتوى 5" descr="bau_blakeana4908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4038600" cy="4429156"/>
          </a:xfrm>
        </p:spPr>
      </p:pic>
      <p:pic>
        <p:nvPicPr>
          <p:cNvPr id="5" name="عنصر نائب للمحتوى 4" descr="26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571612"/>
            <a:ext cx="4038600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بعض </a:t>
            </a:r>
            <a:r>
              <a:rPr lang="ar-IQ" b="1" dirty="0" err="1" smtClean="0">
                <a:solidFill>
                  <a:srgbClr val="FF0000"/>
                </a:solidFill>
              </a:rPr>
              <a:t>انواع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r>
              <a:rPr lang="ar-IQ" b="1" dirty="0" err="1" smtClean="0">
                <a:solidFill>
                  <a:srgbClr val="FF0000"/>
                </a:solidFill>
              </a:rPr>
              <a:t>الاشجار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 descr="images-2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2928958" cy="4857784"/>
          </a:xfrm>
        </p:spPr>
      </p:pic>
      <p:pic>
        <p:nvPicPr>
          <p:cNvPr id="5" name="عنصر نائب للمحتوى 4" descr="arton53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0430" y="1571612"/>
            <a:ext cx="518637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تناسق </a:t>
            </a:r>
            <a:r>
              <a:rPr lang="ar-IQ" b="1" dirty="0" err="1" smtClean="0">
                <a:solidFill>
                  <a:srgbClr val="FF0000"/>
                </a:solidFill>
              </a:rPr>
              <a:t>الالوان</a:t>
            </a:r>
            <a:r>
              <a:rPr lang="ar-IQ" b="1" dirty="0" smtClean="0">
                <a:solidFill>
                  <a:srgbClr val="FF0000"/>
                </a:solidFill>
              </a:rPr>
              <a:t> , تنسيق المداخل 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9" name="عنصر نائب للمحتوى 8" descr="th-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4286280" cy="3500462"/>
          </a:xfrm>
        </p:spPr>
      </p:pic>
      <p:pic>
        <p:nvPicPr>
          <p:cNvPr id="8" name="عنصر نائب للمحتوى 7" descr="images-15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2071678"/>
            <a:ext cx="3500462" cy="364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بعض ألوان </a:t>
            </a:r>
            <a:r>
              <a:rPr lang="ar-IQ" b="1" dirty="0" err="1" smtClean="0">
                <a:solidFill>
                  <a:srgbClr val="FF0000"/>
                </a:solidFill>
              </a:rPr>
              <a:t>الاشجار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 descr="th-9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4143404" cy="4214842"/>
          </a:xfrm>
        </p:spPr>
      </p:pic>
      <p:pic>
        <p:nvPicPr>
          <p:cNvPr id="5" name="عنصر نائب للمحتوى 4" descr="3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03860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التناغم بين </a:t>
            </a:r>
            <a:r>
              <a:rPr lang="ar-IQ" b="1" dirty="0" err="1" smtClean="0">
                <a:solidFill>
                  <a:srgbClr val="FF0000"/>
                </a:solidFill>
              </a:rPr>
              <a:t>الالوان</a:t>
            </a:r>
            <a:r>
              <a:rPr lang="ar-IQ" b="1" dirty="0" smtClean="0">
                <a:solidFill>
                  <a:srgbClr val="FF0000"/>
                </a:solidFill>
              </a:rPr>
              <a:t> في الحديقة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 descr="jzw1nmmmnmktinhkjz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186238" cy="4038600"/>
          </a:xfrm>
        </p:spPr>
      </p:pic>
      <p:pic>
        <p:nvPicPr>
          <p:cNvPr id="5" name="عنصر نائب للمحتوى 4" descr="images-18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857364"/>
            <a:ext cx="3857652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بعض التصاميم </a:t>
            </a:r>
            <a:r>
              <a:rPr lang="ar-IQ" dirty="0" err="1" smtClean="0"/>
              <a:t>والتنسيقات</a:t>
            </a:r>
            <a:endParaRPr lang="ar-IQ" dirty="0"/>
          </a:p>
        </p:txBody>
      </p:sp>
      <p:pic>
        <p:nvPicPr>
          <p:cNvPr id="6" name="عنصر نائب للمحتوى 5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3786214" cy="4500594"/>
          </a:xfrm>
        </p:spPr>
      </p:pic>
      <p:pic>
        <p:nvPicPr>
          <p:cNvPr id="5" name="عنصر نائب للمحتوى 4" descr="207ee1e3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85926"/>
            <a:ext cx="4214842" cy="4445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>
            <a:normAutofit/>
          </a:bodyPr>
          <a:lstStyle/>
          <a:p>
            <a:r>
              <a:rPr lang="ar-IQ" sz="6000" dirty="0" smtClean="0">
                <a:solidFill>
                  <a:srgbClr val="FF0000"/>
                </a:solidFill>
              </a:rPr>
              <a:t>المقدمة</a:t>
            </a:r>
            <a:endParaRPr lang="ar-IQ" sz="6000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8001056" cy="4929198"/>
          </a:xfrm>
        </p:spPr>
        <p:txBody>
          <a:bodyPr>
            <a:noAutofit/>
          </a:bodyPr>
          <a:lstStyle/>
          <a:p>
            <a:pPr algn="r"/>
            <a:r>
              <a:rPr lang="ar-IQ" b="1" dirty="0" smtClean="0">
                <a:solidFill>
                  <a:srgbClr val="002060"/>
                </a:solidFill>
              </a:rPr>
              <a:t>الحديقة : هي مساحة من </a:t>
            </a:r>
            <a:r>
              <a:rPr lang="ar-IQ" b="1" dirty="0" err="1" smtClean="0">
                <a:solidFill>
                  <a:srgbClr val="002060"/>
                </a:solidFill>
              </a:rPr>
              <a:t>الارض</a:t>
            </a:r>
            <a:r>
              <a:rPr lang="ar-IQ" b="1" dirty="0" smtClean="0">
                <a:solidFill>
                  <a:srgbClr val="002060"/>
                </a:solidFill>
              </a:rPr>
              <a:t> مزروعة </a:t>
            </a:r>
            <a:r>
              <a:rPr lang="ar-IQ" b="1" dirty="0" err="1" smtClean="0">
                <a:solidFill>
                  <a:srgbClr val="002060"/>
                </a:solidFill>
              </a:rPr>
              <a:t>بالاشجار</a:t>
            </a:r>
            <a:r>
              <a:rPr lang="ar-IQ" b="1" dirty="0" smtClean="0">
                <a:solidFill>
                  <a:srgbClr val="002060"/>
                </a:solidFill>
              </a:rPr>
              <a:t> والشجيرات والنباتات الزهرية العشبية تنشأ وفق </a:t>
            </a:r>
            <a:r>
              <a:rPr lang="ar-IQ" b="1" dirty="0" err="1" smtClean="0">
                <a:solidFill>
                  <a:srgbClr val="002060"/>
                </a:solidFill>
              </a:rPr>
              <a:t>اسس</a:t>
            </a:r>
            <a:r>
              <a:rPr lang="ar-IQ" b="1" dirty="0" smtClean="0">
                <a:solidFill>
                  <a:srgbClr val="002060"/>
                </a:solidFill>
              </a:rPr>
              <a:t> وقواعد لتحقيق الهدف المطلوب من </a:t>
            </a:r>
            <a:r>
              <a:rPr lang="ar-IQ" b="1" dirty="0" err="1" smtClean="0">
                <a:solidFill>
                  <a:srgbClr val="002060"/>
                </a:solidFill>
              </a:rPr>
              <a:t>اقامتها</a:t>
            </a:r>
            <a:r>
              <a:rPr lang="ar-IQ" b="1" dirty="0" smtClean="0">
                <a:solidFill>
                  <a:srgbClr val="002060"/>
                </a:solidFill>
              </a:rPr>
              <a:t> .</a:t>
            </a:r>
          </a:p>
          <a:p>
            <a:pPr algn="r"/>
            <a:r>
              <a:rPr lang="ar-IQ" b="1" dirty="0" smtClean="0">
                <a:solidFill>
                  <a:srgbClr val="002060"/>
                </a:solidFill>
              </a:rPr>
              <a:t>تتعدد </a:t>
            </a:r>
            <a:r>
              <a:rPr lang="ar-IQ" b="1" dirty="0" err="1" smtClean="0">
                <a:solidFill>
                  <a:srgbClr val="002060"/>
                </a:solidFill>
              </a:rPr>
              <a:t>اهداف</a:t>
            </a:r>
            <a:r>
              <a:rPr lang="ar-IQ" b="1" dirty="0" smtClean="0">
                <a:solidFill>
                  <a:srgbClr val="002060"/>
                </a:solidFill>
              </a:rPr>
              <a:t> </a:t>
            </a:r>
            <a:r>
              <a:rPr lang="ar-IQ" b="1" dirty="0" err="1" smtClean="0">
                <a:solidFill>
                  <a:srgbClr val="002060"/>
                </a:solidFill>
              </a:rPr>
              <a:t>انشاء</a:t>
            </a:r>
            <a:r>
              <a:rPr lang="ar-IQ" b="1" dirty="0" smtClean="0">
                <a:solidFill>
                  <a:srgbClr val="002060"/>
                </a:solidFill>
              </a:rPr>
              <a:t> الحدائق فهي ملاذ </a:t>
            </a:r>
            <a:r>
              <a:rPr lang="ar-IQ" b="1" dirty="0" err="1" smtClean="0">
                <a:solidFill>
                  <a:srgbClr val="002060"/>
                </a:solidFill>
              </a:rPr>
              <a:t>للأنسان</a:t>
            </a:r>
            <a:r>
              <a:rPr lang="ar-IQ" b="1" dirty="0" smtClean="0">
                <a:solidFill>
                  <a:srgbClr val="002060"/>
                </a:solidFill>
              </a:rPr>
              <a:t> للراحة والهدوء والجمال والمتعة والرياضة والتنزه </a:t>
            </a:r>
            <a:r>
              <a:rPr lang="ar-IQ" b="1" dirty="0" err="1" smtClean="0">
                <a:solidFill>
                  <a:srgbClr val="002060"/>
                </a:solidFill>
              </a:rPr>
              <a:t>وبالأضافة</a:t>
            </a:r>
            <a:r>
              <a:rPr lang="ar-IQ" b="1" dirty="0" smtClean="0">
                <a:solidFill>
                  <a:srgbClr val="002060"/>
                </a:solidFill>
              </a:rPr>
              <a:t> </a:t>
            </a:r>
            <a:r>
              <a:rPr lang="ar-IQ" b="1" dirty="0" err="1" smtClean="0">
                <a:solidFill>
                  <a:srgbClr val="002060"/>
                </a:solidFill>
              </a:rPr>
              <a:t>الى</a:t>
            </a:r>
            <a:r>
              <a:rPr lang="ar-IQ" b="1" dirty="0" smtClean="0">
                <a:solidFill>
                  <a:srgbClr val="002060"/>
                </a:solidFill>
              </a:rPr>
              <a:t> فوائدها الجمالية فهي تحافظ على البيئة حيث يزيد النباتات من نسبة </a:t>
            </a:r>
            <a:r>
              <a:rPr lang="en-US" b="1" dirty="0" smtClean="0">
                <a:solidFill>
                  <a:srgbClr val="002060"/>
                </a:solidFill>
              </a:rPr>
              <a:t>O2</a:t>
            </a:r>
            <a:r>
              <a:rPr lang="ar-IQ" b="1" dirty="0" smtClean="0">
                <a:solidFill>
                  <a:srgbClr val="002060"/>
                </a:solidFill>
              </a:rPr>
              <a:t> وتقليل نسبة </a:t>
            </a:r>
            <a:r>
              <a:rPr lang="en-US" b="1" dirty="0" smtClean="0">
                <a:solidFill>
                  <a:srgbClr val="002060"/>
                </a:solidFill>
              </a:rPr>
              <a:t>CO2  </a:t>
            </a:r>
            <a:r>
              <a:rPr lang="ar-IQ" b="1" dirty="0" smtClean="0">
                <a:solidFill>
                  <a:srgbClr val="002060"/>
                </a:solidFill>
              </a:rPr>
              <a:t> . هناك عدة </a:t>
            </a:r>
            <a:r>
              <a:rPr lang="ar-IQ" b="1" dirty="0" err="1" smtClean="0">
                <a:solidFill>
                  <a:srgbClr val="002060"/>
                </a:solidFill>
              </a:rPr>
              <a:t>انواع</a:t>
            </a:r>
            <a:r>
              <a:rPr lang="ar-IQ" b="1" dirty="0" smtClean="0">
                <a:solidFill>
                  <a:srgbClr val="002060"/>
                </a:solidFill>
              </a:rPr>
              <a:t> من الحدائق منها العامة والخاصة وحدائق </a:t>
            </a:r>
            <a:r>
              <a:rPr lang="ar-IQ" b="1" dirty="0" err="1" smtClean="0">
                <a:solidFill>
                  <a:srgbClr val="002060"/>
                </a:solidFill>
              </a:rPr>
              <a:t>الاطفال</a:t>
            </a:r>
            <a:r>
              <a:rPr lang="ar-IQ" b="1" dirty="0" smtClean="0">
                <a:solidFill>
                  <a:srgbClr val="002060"/>
                </a:solidFill>
              </a:rPr>
              <a:t> وحدائق المستشفيات والمدارس وغيرها</a:t>
            </a:r>
            <a:endParaRPr lang="ar-IQ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714404"/>
            <a:ext cx="8229600" cy="2132042"/>
          </a:xfrm>
        </p:spPr>
        <p:txBody>
          <a:bodyPr/>
          <a:lstStyle/>
          <a:p>
            <a:r>
              <a:rPr lang="ar-IQ" b="1" dirty="0" err="1" smtClean="0">
                <a:solidFill>
                  <a:srgbClr val="0070C0"/>
                </a:solidFill>
              </a:rPr>
              <a:t>تنسيقات</a:t>
            </a:r>
            <a:endParaRPr lang="ar-IQ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4040188" cy="428628"/>
          </a:xfrm>
        </p:spPr>
        <p:txBody>
          <a:bodyPr>
            <a:normAutofit lnSpcReduction="10000"/>
          </a:bodyPr>
          <a:lstStyle/>
          <a:p>
            <a:r>
              <a:rPr lang="ar-IQ" dirty="0" smtClean="0"/>
              <a:t>تشكيل المتسلقات</a:t>
            </a:r>
            <a:endParaRPr lang="ar-IQ" dirty="0"/>
          </a:p>
        </p:txBody>
      </p:sp>
      <p:pic>
        <p:nvPicPr>
          <p:cNvPr id="8" name="عنصر نائب للمحتوى 7" descr="b2899ecc779087853845563df8770f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44" y="1785926"/>
            <a:ext cx="4397378" cy="5072074"/>
          </a:xfrm>
        </p:spPr>
      </p:pic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714876" y="642918"/>
            <a:ext cx="4041775" cy="857256"/>
          </a:xfrm>
        </p:spPr>
        <p:txBody>
          <a:bodyPr/>
          <a:lstStyle/>
          <a:p>
            <a:r>
              <a:rPr lang="ar-IQ" dirty="0" smtClean="0"/>
              <a:t>حديقة عامة</a:t>
            </a:r>
            <a:endParaRPr lang="ar-IQ" dirty="0"/>
          </a:p>
        </p:txBody>
      </p:sp>
      <p:pic>
        <p:nvPicPr>
          <p:cNvPr id="7" name="عنصر نائب للمحتوى 6" descr="25457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785926"/>
            <a:ext cx="4357718" cy="5072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70C0"/>
                </a:solidFill>
              </a:rPr>
              <a:t>بعض </a:t>
            </a:r>
            <a:r>
              <a:rPr lang="ar-IQ" b="1" dirty="0" err="1" smtClean="0">
                <a:solidFill>
                  <a:srgbClr val="0070C0"/>
                </a:solidFill>
              </a:rPr>
              <a:t>انواع</a:t>
            </a:r>
            <a:r>
              <a:rPr lang="ar-IQ" b="1" dirty="0" smtClean="0">
                <a:solidFill>
                  <a:srgbClr val="0070C0"/>
                </a:solidFill>
              </a:rPr>
              <a:t> </a:t>
            </a:r>
            <a:r>
              <a:rPr lang="ar-IQ" b="1" dirty="0" err="1" smtClean="0">
                <a:solidFill>
                  <a:srgbClr val="0070C0"/>
                </a:solidFill>
              </a:rPr>
              <a:t>الاشجاروالتنسيقات</a:t>
            </a:r>
            <a:endParaRPr lang="ar-IQ" b="1" dirty="0">
              <a:solidFill>
                <a:srgbClr val="0070C0"/>
              </a:solidFill>
            </a:endParaRPr>
          </a:p>
        </p:txBody>
      </p:sp>
      <p:pic>
        <p:nvPicPr>
          <p:cNvPr id="6" name="عنصر نائب للمحتوى 5" descr="4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00200"/>
            <a:ext cx="3428348" cy="4525963"/>
          </a:xfrm>
        </p:spPr>
      </p:pic>
      <p:pic>
        <p:nvPicPr>
          <p:cNvPr id="5" name="عنصر نائب للمحتوى 4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1643050"/>
            <a:ext cx="4714908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70C0"/>
                </a:solidFill>
              </a:rPr>
              <a:t>بعض </a:t>
            </a:r>
            <a:r>
              <a:rPr lang="ar-IQ" b="1" dirty="0" err="1" smtClean="0">
                <a:solidFill>
                  <a:srgbClr val="0070C0"/>
                </a:solidFill>
              </a:rPr>
              <a:t>انواع</a:t>
            </a:r>
            <a:r>
              <a:rPr lang="ar-IQ" b="1" dirty="0" smtClean="0">
                <a:solidFill>
                  <a:srgbClr val="0070C0"/>
                </a:solidFill>
              </a:rPr>
              <a:t> </a:t>
            </a:r>
            <a:r>
              <a:rPr lang="ar-IQ" b="1" dirty="0" err="1" smtClean="0">
                <a:solidFill>
                  <a:srgbClr val="0070C0"/>
                </a:solidFill>
              </a:rPr>
              <a:t>الاشجار</a:t>
            </a:r>
            <a:r>
              <a:rPr lang="ar-IQ" b="1" dirty="0" smtClean="0">
                <a:solidFill>
                  <a:srgbClr val="0070C0"/>
                </a:solidFill>
              </a:rPr>
              <a:t> </a:t>
            </a:r>
            <a:endParaRPr lang="ar-IQ" b="1" dirty="0">
              <a:solidFill>
                <a:srgbClr val="0070C0"/>
              </a:solidFill>
            </a:endParaRPr>
          </a:p>
        </p:txBody>
      </p:sp>
      <p:pic>
        <p:nvPicPr>
          <p:cNvPr id="6" name="عنصر نائب للمحتوى 5" descr="bauhcor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3833817" cy="4071965"/>
          </a:xfrm>
        </p:spPr>
      </p:pic>
      <p:pic>
        <p:nvPicPr>
          <p:cNvPr id="5" name="عنصر نائب للمحتوى 4" descr="images-1-1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785926"/>
            <a:ext cx="3857652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0070C0"/>
                </a:solidFill>
              </a:rPr>
              <a:t>الاستفادة من جذوع </a:t>
            </a:r>
            <a:r>
              <a:rPr lang="ar-IQ" b="1" dirty="0" err="1" smtClean="0">
                <a:solidFill>
                  <a:srgbClr val="0070C0"/>
                </a:solidFill>
              </a:rPr>
              <a:t>الاشجاركمكان</a:t>
            </a:r>
            <a:r>
              <a:rPr lang="ar-IQ" b="1" dirty="0" smtClean="0">
                <a:solidFill>
                  <a:srgbClr val="0070C0"/>
                </a:solidFill>
              </a:rPr>
              <a:t> لزراعة </a:t>
            </a:r>
            <a:r>
              <a:rPr lang="ar-IQ" b="1" dirty="0" err="1" smtClean="0">
                <a:solidFill>
                  <a:srgbClr val="0070C0"/>
                </a:solidFill>
              </a:rPr>
              <a:t>الازهار</a:t>
            </a:r>
            <a:r>
              <a:rPr lang="ar-IQ" b="1" dirty="0" smtClean="0">
                <a:solidFill>
                  <a:srgbClr val="0070C0"/>
                </a:solidFill>
              </a:rPr>
              <a:t> </a:t>
            </a:r>
            <a:r>
              <a:rPr lang="ar-IQ" b="1" dirty="0" err="1" smtClean="0">
                <a:solidFill>
                  <a:srgbClr val="0070C0"/>
                </a:solidFill>
              </a:rPr>
              <a:t>وادخالها</a:t>
            </a:r>
            <a:r>
              <a:rPr lang="ar-IQ" b="1" dirty="0" smtClean="0">
                <a:solidFill>
                  <a:srgbClr val="0070C0"/>
                </a:solidFill>
              </a:rPr>
              <a:t> في التنسيق </a:t>
            </a:r>
            <a:endParaRPr lang="ar-IQ" b="1" dirty="0">
              <a:solidFill>
                <a:srgbClr val="0070C0"/>
              </a:solidFill>
            </a:endParaRPr>
          </a:p>
        </p:txBody>
      </p:sp>
      <p:pic>
        <p:nvPicPr>
          <p:cNvPr id="8" name="عنصر نائب للمحتوى 7" descr="FB_IMG_14401766125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5744" y="1600200"/>
            <a:ext cx="3836255" cy="4525963"/>
          </a:xfrm>
        </p:spPr>
      </p:pic>
      <p:pic>
        <p:nvPicPr>
          <p:cNvPr id="5" name="عنصر نائب للمحتوى 4" descr="FB_IMG_14401766287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8845" y="1600200"/>
            <a:ext cx="35565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0070C0"/>
                </a:solidFill>
              </a:rPr>
              <a:t>الاستفادة من جذوع </a:t>
            </a:r>
            <a:r>
              <a:rPr lang="ar-IQ" b="1" dirty="0" err="1" smtClean="0">
                <a:solidFill>
                  <a:srgbClr val="0070C0"/>
                </a:solidFill>
              </a:rPr>
              <a:t>الاشجاركمكان</a:t>
            </a:r>
            <a:r>
              <a:rPr lang="ar-IQ" b="1" dirty="0" smtClean="0">
                <a:solidFill>
                  <a:srgbClr val="0070C0"/>
                </a:solidFill>
              </a:rPr>
              <a:t> لزراعة الزهور</a:t>
            </a:r>
            <a:endParaRPr lang="ar-IQ" b="1" dirty="0">
              <a:solidFill>
                <a:srgbClr val="0070C0"/>
              </a:solidFill>
            </a:endParaRPr>
          </a:p>
        </p:txBody>
      </p:sp>
      <p:pic>
        <p:nvPicPr>
          <p:cNvPr id="6" name="عنصر نائب للمحتوى 5" descr="FB_IMG_14401766448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90348"/>
            <a:ext cx="4038600" cy="4524734"/>
          </a:xfrm>
        </p:spPr>
      </p:pic>
      <p:pic>
        <p:nvPicPr>
          <p:cNvPr id="5" name="عنصر نائب للمحتوى 4" descr="FB_IMG_14401766209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7306" y="1600200"/>
            <a:ext cx="3680387" cy="4614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err="1" smtClean="0">
                <a:solidFill>
                  <a:srgbClr val="0070C0"/>
                </a:solidFill>
              </a:rPr>
              <a:t>ازهار</a:t>
            </a:r>
            <a:r>
              <a:rPr lang="ar-IQ" b="1" dirty="0" smtClean="0">
                <a:solidFill>
                  <a:srgbClr val="0070C0"/>
                </a:solidFill>
              </a:rPr>
              <a:t> نبات </a:t>
            </a:r>
            <a:r>
              <a:rPr lang="ar-IQ" b="1" dirty="0" err="1" smtClean="0">
                <a:solidFill>
                  <a:srgbClr val="0070C0"/>
                </a:solidFill>
              </a:rPr>
              <a:t>الهايسنت</a:t>
            </a:r>
            <a:endParaRPr lang="ar-IQ" b="1" dirty="0">
              <a:solidFill>
                <a:srgbClr val="0070C0"/>
              </a:solidFill>
            </a:endParaRPr>
          </a:p>
        </p:txBody>
      </p:sp>
      <p:pic>
        <p:nvPicPr>
          <p:cNvPr id="6" name="عنصر نائب للمحتوى 5" descr="FB_IMG_14404473431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785926"/>
            <a:ext cx="3786214" cy="4500594"/>
          </a:xfrm>
        </p:spPr>
      </p:pic>
      <p:pic>
        <p:nvPicPr>
          <p:cNvPr id="5" name="عنصر نائب للمحتوى 4" descr="FB_IMG_14409351874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785926"/>
            <a:ext cx="403860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70C0"/>
                </a:solidFill>
              </a:rPr>
              <a:t>أثر اللون في الحديقة </a:t>
            </a:r>
            <a:r>
              <a:rPr lang="ar-IQ" b="1" dirty="0" err="1" smtClean="0">
                <a:solidFill>
                  <a:srgbClr val="0070C0"/>
                </a:solidFill>
              </a:rPr>
              <a:t>كمصدرلراحة</a:t>
            </a:r>
            <a:r>
              <a:rPr lang="ar-IQ" b="1" dirty="0" smtClean="0">
                <a:solidFill>
                  <a:srgbClr val="0070C0"/>
                </a:solidFill>
              </a:rPr>
              <a:t> </a:t>
            </a:r>
            <a:r>
              <a:rPr lang="ar-IQ" b="1" dirty="0" err="1" smtClean="0">
                <a:solidFill>
                  <a:srgbClr val="0070C0"/>
                </a:solidFill>
              </a:rPr>
              <a:t>الانسان</a:t>
            </a:r>
            <a:r>
              <a:rPr lang="ar-IQ" b="1" dirty="0" smtClean="0">
                <a:solidFill>
                  <a:srgbClr val="0070C0"/>
                </a:solidFill>
              </a:rPr>
              <a:t> </a:t>
            </a:r>
            <a:endParaRPr lang="ar-IQ" b="1" dirty="0">
              <a:solidFill>
                <a:srgbClr val="0070C0"/>
              </a:solidFill>
            </a:endParaRPr>
          </a:p>
        </p:txBody>
      </p:sp>
      <p:pic>
        <p:nvPicPr>
          <p:cNvPr id="6" name="عنصر نائب للمحتوى 5" descr="th-10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071678"/>
            <a:ext cx="4000528" cy="4071966"/>
          </a:xfrm>
        </p:spPr>
      </p:pic>
      <p:pic>
        <p:nvPicPr>
          <p:cNvPr id="5" name="عنصر نائب للمحتوى 4" descr="FB_IMG_144094671755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64233" y="1600200"/>
            <a:ext cx="369404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70C0"/>
                </a:solidFill>
              </a:rPr>
              <a:t>بعض </a:t>
            </a:r>
            <a:r>
              <a:rPr lang="ar-IQ" b="1" dirty="0" err="1" smtClean="0">
                <a:solidFill>
                  <a:srgbClr val="0070C0"/>
                </a:solidFill>
              </a:rPr>
              <a:t>انواع</a:t>
            </a:r>
            <a:r>
              <a:rPr lang="ar-IQ" b="1" dirty="0" smtClean="0">
                <a:solidFill>
                  <a:srgbClr val="0070C0"/>
                </a:solidFill>
              </a:rPr>
              <a:t> </a:t>
            </a:r>
            <a:r>
              <a:rPr lang="ar-IQ" b="1" dirty="0" err="1" smtClean="0">
                <a:solidFill>
                  <a:srgbClr val="0070C0"/>
                </a:solidFill>
              </a:rPr>
              <a:t>الاشجار</a:t>
            </a:r>
            <a:endParaRPr lang="ar-IQ" b="1" dirty="0">
              <a:solidFill>
                <a:srgbClr val="0070C0"/>
              </a:solidFill>
            </a:endParaRPr>
          </a:p>
        </p:txBody>
      </p:sp>
      <p:pic>
        <p:nvPicPr>
          <p:cNvPr id="6" name="عنصر نائب للمحتوى 5" descr="th-7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857364"/>
            <a:ext cx="4000528" cy="4214842"/>
          </a:xfrm>
        </p:spPr>
      </p:pic>
      <p:pic>
        <p:nvPicPr>
          <p:cNvPr id="5" name="عنصر نائب للمحتوى 4" descr="th-2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857364"/>
            <a:ext cx="364333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ar-IQ" sz="4800" b="1" dirty="0" smtClean="0">
                <a:solidFill>
                  <a:srgbClr val="0070C0"/>
                </a:solidFill>
              </a:rPr>
              <a:t>شكر</a:t>
            </a:r>
            <a:r>
              <a:rPr lang="en-US" sz="4800" b="1" dirty="0" smtClean="0">
                <a:solidFill>
                  <a:srgbClr val="0070C0"/>
                </a:solidFill>
              </a:rPr>
              <a:t>”</a:t>
            </a:r>
            <a:r>
              <a:rPr lang="ar-IQ" sz="4800" b="1" dirty="0" smtClean="0">
                <a:solidFill>
                  <a:srgbClr val="0070C0"/>
                </a:solidFill>
              </a:rPr>
              <a:t>ا لأصغائكم 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الألوان في الحديقة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8286808" cy="5572140"/>
          </a:xfrm>
        </p:spPr>
        <p:txBody>
          <a:bodyPr>
            <a:noAutofit/>
          </a:bodyPr>
          <a:lstStyle/>
          <a:p>
            <a:pPr algn="r"/>
            <a:r>
              <a:rPr lang="ar-IQ" dirty="0" smtClean="0">
                <a:solidFill>
                  <a:srgbClr val="002060"/>
                </a:solidFill>
              </a:rPr>
              <a:t>الفكرة من زراعة النباتات في الحديقة </a:t>
            </a:r>
            <a:r>
              <a:rPr lang="ar-IQ" dirty="0" err="1" smtClean="0">
                <a:solidFill>
                  <a:srgbClr val="002060"/>
                </a:solidFill>
              </a:rPr>
              <a:t>هوأظهار</a:t>
            </a:r>
            <a:r>
              <a:rPr lang="ar-IQ" dirty="0" smtClean="0">
                <a:solidFill>
                  <a:srgbClr val="002060"/>
                </a:solidFill>
              </a:rPr>
              <a:t> العنصر اللوني وهذا يأتي من خلال اللون </a:t>
            </a:r>
            <a:r>
              <a:rPr lang="ar-IQ" dirty="0" err="1" smtClean="0">
                <a:solidFill>
                  <a:srgbClr val="002060"/>
                </a:solidFill>
              </a:rPr>
              <a:t>الاخضر</a:t>
            </a:r>
            <a:r>
              <a:rPr lang="ar-IQ" dirty="0" smtClean="0">
                <a:solidFill>
                  <a:srgbClr val="002060"/>
                </a:solidFill>
              </a:rPr>
              <a:t> للمجموع الخضري لمعظم النباتات أو </a:t>
            </a:r>
            <a:r>
              <a:rPr lang="ar-IQ" dirty="0" err="1" smtClean="0">
                <a:solidFill>
                  <a:srgbClr val="002060"/>
                </a:solidFill>
              </a:rPr>
              <a:t>الوان</a:t>
            </a:r>
            <a:r>
              <a:rPr lang="ar-IQ" dirty="0" smtClean="0">
                <a:solidFill>
                  <a:srgbClr val="002060"/>
                </a:solidFill>
              </a:rPr>
              <a:t> الأزهار المختلفة. والألوان عموما تعتبر من الأذواق الشخصية .ويفضل الاستفادة والاسترشاد بالطبيعة نفسها </a:t>
            </a:r>
            <a:r>
              <a:rPr lang="ar-IQ" dirty="0" err="1" smtClean="0">
                <a:solidFill>
                  <a:srgbClr val="002060"/>
                </a:solidFill>
              </a:rPr>
              <a:t>أذ</a:t>
            </a:r>
            <a:r>
              <a:rPr lang="ar-IQ" dirty="0" smtClean="0">
                <a:solidFill>
                  <a:srgbClr val="002060"/>
                </a:solidFill>
              </a:rPr>
              <a:t> </a:t>
            </a:r>
            <a:r>
              <a:rPr lang="ar-IQ" dirty="0" err="1" smtClean="0">
                <a:solidFill>
                  <a:srgbClr val="002060"/>
                </a:solidFill>
              </a:rPr>
              <a:t>ان</a:t>
            </a:r>
            <a:r>
              <a:rPr lang="ar-IQ" dirty="0" smtClean="0">
                <a:solidFill>
                  <a:srgbClr val="002060"/>
                </a:solidFill>
              </a:rPr>
              <a:t> أكثر المناظر محاكاة للطبيعة هو ما يرضى النفس ويريح العين بجمالة .  كما انه يجب الاستفادة من </a:t>
            </a:r>
            <a:r>
              <a:rPr lang="ar-IQ" dirty="0" err="1" smtClean="0">
                <a:solidFill>
                  <a:srgbClr val="002060"/>
                </a:solidFill>
              </a:rPr>
              <a:t>المنشأت</a:t>
            </a:r>
            <a:r>
              <a:rPr lang="ar-IQ" dirty="0" smtClean="0">
                <a:solidFill>
                  <a:srgbClr val="002060"/>
                </a:solidFill>
              </a:rPr>
              <a:t> الصناعية حيث يمكنها </a:t>
            </a:r>
            <a:r>
              <a:rPr lang="ar-IQ" dirty="0" err="1" smtClean="0">
                <a:solidFill>
                  <a:srgbClr val="002060"/>
                </a:solidFill>
              </a:rPr>
              <a:t>ان</a:t>
            </a:r>
            <a:r>
              <a:rPr lang="ar-IQ" dirty="0" smtClean="0">
                <a:solidFill>
                  <a:srgbClr val="002060"/>
                </a:solidFill>
              </a:rPr>
              <a:t> تكمل مجموعة </a:t>
            </a:r>
            <a:r>
              <a:rPr lang="ar-IQ" dirty="0" err="1" smtClean="0">
                <a:solidFill>
                  <a:srgbClr val="002060"/>
                </a:solidFill>
              </a:rPr>
              <a:t>الالوان</a:t>
            </a:r>
            <a:r>
              <a:rPr lang="ar-IQ" dirty="0" smtClean="0">
                <a:solidFill>
                  <a:srgbClr val="002060"/>
                </a:solidFill>
              </a:rPr>
              <a:t> مع النباتات في الحديقة .</a:t>
            </a:r>
          </a:p>
          <a:p>
            <a:pPr algn="r"/>
            <a:r>
              <a:rPr lang="ar-IQ" dirty="0" smtClean="0">
                <a:solidFill>
                  <a:srgbClr val="002060"/>
                </a:solidFill>
              </a:rPr>
              <a:t>وهناك </a:t>
            </a:r>
            <a:r>
              <a:rPr lang="ar-IQ" dirty="0" err="1" smtClean="0">
                <a:solidFill>
                  <a:srgbClr val="002060"/>
                </a:solidFill>
              </a:rPr>
              <a:t>عناصرلونية</a:t>
            </a:r>
            <a:r>
              <a:rPr lang="ar-IQ" dirty="0" smtClean="0">
                <a:solidFill>
                  <a:srgbClr val="002060"/>
                </a:solidFill>
              </a:rPr>
              <a:t> هادئة أو متعادلة (</a:t>
            </a:r>
            <a:r>
              <a:rPr lang="en-US" dirty="0" smtClean="0">
                <a:solidFill>
                  <a:srgbClr val="002060"/>
                </a:solidFill>
              </a:rPr>
              <a:t>Shades </a:t>
            </a:r>
            <a:r>
              <a:rPr lang="ar-IQ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(Natural </a:t>
            </a:r>
            <a:r>
              <a:rPr lang="ar-IQ" dirty="0" smtClean="0">
                <a:solidFill>
                  <a:srgbClr val="002060"/>
                </a:solidFill>
              </a:rPr>
              <a:t>كاللون </a:t>
            </a:r>
            <a:r>
              <a:rPr lang="ar-IQ" dirty="0" err="1" smtClean="0">
                <a:solidFill>
                  <a:srgbClr val="002060"/>
                </a:solidFill>
              </a:rPr>
              <a:t>الازرق</a:t>
            </a:r>
            <a:r>
              <a:rPr lang="ar-IQ" dirty="0" smtClean="0">
                <a:solidFill>
                  <a:srgbClr val="002060"/>
                </a:solidFill>
              </a:rPr>
              <a:t> واللون الرمادي ومشتقاته , وتوجد </a:t>
            </a:r>
            <a:r>
              <a:rPr lang="ar-IQ" dirty="0" err="1" smtClean="0">
                <a:solidFill>
                  <a:srgbClr val="002060"/>
                </a:solidFill>
              </a:rPr>
              <a:t>الالوان</a:t>
            </a:r>
            <a:r>
              <a:rPr lang="ar-IQ" dirty="0" smtClean="0">
                <a:solidFill>
                  <a:srgbClr val="002060"/>
                </a:solidFill>
              </a:rPr>
              <a:t> الثائرة أو الحارة ( </a:t>
            </a:r>
            <a:r>
              <a:rPr lang="en-US" dirty="0" smtClean="0">
                <a:solidFill>
                  <a:srgbClr val="002060"/>
                </a:solidFill>
              </a:rPr>
              <a:t>Warm Shades</a:t>
            </a:r>
            <a:r>
              <a:rPr lang="ar-IQ" dirty="0" smtClean="0">
                <a:solidFill>
                  <a:srgbClr val="002060"/>
                </a:solidFill>
              </a:rPr>
              <a:t> ) كاللون </a:t>
            </a:r>
            <a:r>
              <a:rPr lang="ar-IQ" dirty="0" err="1" smtClean="0">
                <a:solidFill>
                  <a:srgbClr val="002060"/>
                </a:solidFill>
              </a:rPr>
              <a:t>الاحمر</a:t>
            </a:r>
            <a:r>
              <a:rPr lang="ar-IQ" dirty="0" smtClean="0">
                <a:solidFill>
                  <a:srgbClr val="002060"/>
                </a:solidFill>
              </a:rPr>
              <a:t> والبرتقالي ومشتقاته.</a:t>
            </a:r>
            <a:endParaRPr lang="ar-IQ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0"/>
            <a:ext cx="7143800" cy="1162050"/>
          </a:xfrm>
        </p:spPr>
        <p:txBody>
          <a:bodyPr>
            <a:normAutofit/>
          </a:bodyPr>
          <a:lstStyle/>
          <a:p>
            <a:r>
              <a:rPr lang="ar-IQ" sz="3200" dirty="0" smtClean="0">
                <a:solidFill>
                  <a:srgbClr val="FF0000"/>
                </a:solidFill>
              </a:rPr>
              <a:t>ما هي الألوان وكيف نستخدمها بنجاح في التصميم ؟</a:t>
            </a:r>
            <a:endParaRPr lang="ar-IQ" sz="3200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 descr="images-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000" y="2143116"/>
            <a:ext cx="4104000" cy="3688383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4866" cy="5422900"/>
          </a:xfrm>
        </p:spPr>
        <p:txBody>
          <a:bodyPr>
            <a:noAutofit/>
          </a:bodyPr>
          <a:lstStyle/>
          <a:p>
            <a:r>
              <a:rPr lang="ar-IQ" sz="3200" dirty="0" smtClean="0"/>
              <a:t>الشكل المجاور والمسمى بدائرة الألوان سنجد ستة </a:t>
            </a:r>
            <a:r>
              <a:rPr lang="ar-IQ" sz="3200" dirty="0" err="1" smtClean="0"/>
              <a:t>الوان</a:t>
            </a:r>
            <a:r>
              <a:rPr lang="ar-IQ" sz="3200" dirty="0" smtClean="0"/>
              <a:t> يطلق عليها  </a:t>
            </a:r>
            <a:r>
              <a:rPr lang="ar-IQ" sz="3200" dirty="0" err="1" smtClean="0"/>
              <a:t>الالوان</a:t>
            </a:r>
            <a:r>
              <a:rPr lang="ar-IQ" sz="3200" dirty="0" smtClean="0"/>
              <a:t> الأساسية هي : </a:t>
            </a:r>
            <a:r>
              <a:rPr lang="ar-IQ" sz="3200" dirty="0" err="1" smtClean="0"/>
              <a:t>الاحمر</a:t>
            </a:r>
            <a:r>
              <a:rPr lang="ar-IQ" sz="3200" dirty="0" smtClean="0"/>
              <a:t> ـ البرتقالي </a:t>
            </a:r>
            <a:r>
              <a:rPr lang="ar-IQ" sz="3200" dirty="0" err="1" smtClean="0"/>
              <a:t>ـ</a:t>
            </a:r>
            <a:r>
              <a:rPr lang="ar-IQ" sz="3200" dirty="0" smtClean="0"/>
              <a:t> </a:t>
            </a:r>
            <a:r>
              <a:rPr lang="ar-IQ" sz="3200" dirty="0" err="1" smtClean="0"/>
              <a:t>الاصفر</a:t>
            </a:r>
            <a:r>
              <a:rPr lang="ar-IQ" sz="3200" dirty="0" smtClean="0"/>
              <a:t> ـ </a:t>
            </a:r>
            <a:r>
              <a:rPr lang="ar-IQ" sz="3200" dirty="0" err="1" smtClean="0"/>
              <a:t>الاخضر</a:t>
            </a:r>
            <a:r>
              <a:rPr lang="ar-IQ" sz="3200" dirty="0" smtClean="0"/>
              <a:t> ـ الأزرق </a:t>
            </a:r>
            <a:r>
              <a:rPr lang="ar-IQ" sz="3200" dirty="0" err="1" smtClean="0"/>
              <a:t>ـ</a:t>
            </a:r>
            <a:r>
              <a:rPr lang="ar-IQ" sz="3200" dirty="0" smtClean="0"/>
              <a:t>   البنفسجي . و كل لونين متجاورين على الدائرة ينشأ عنهما معا“ تأثير يسمى بالتوافق . أما </a:t>
            </a:r>
            <a:r>
              <a:rPr lang="ar-IQ" sz="3200" dirty="0" err="1" smtClean="0"/>
              <a:t>اذا</a:t>
            </a:r>
            <a:r>
              <a:rPr lang="ar-IQ" sz="3200" dirty="0" smtClean="0"/>
              <a:t> كان اللونين متقابلين في الدائرة فيسمى التأثير بالتضاد أي </a:t>
            </a:r>
            <a:r>
              <a:rPr lang="ar-IQ" sz="3200" dirty="0" err="1" smtClean="0"/>
              <a:t>ان</a:t>
            </a:r>
            <a:r>
              <a:rPr lang="ar-IQ" sz="3200" dirty="0" smtClean="0"/>
              <a:t> اللونين متضادين مع بعضهما 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b="1" dirty="0" smtClean="0">
                <a:solidFill>
                  <a:srgbClr val="002060"/>
                </a:solidFill>
              </a:rPr>
              <a:t>أنواع الألوان </a:t>
            </a:r>
            <a:endParaRPr lang="ar-IQ" b="1" dirty="0">
              <a:solidFill>
                <a:srgbClr val="002060"/>
              </a:solidFill>
            </a:endParaRPr>
          </a:p>
        </p:txBody>
      </p:sp>
      <p:pic>
        <p:nvPicPr>
          <p:cNvPr id="5" name="عنصر نائب للمحتوى 4" descr="الألوان-الحارة-والباردة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4464000" cy="446400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ar-IQ" sz="3600" dirty="0" smtClean="0"/>
              <a:t>الألوان الحارة :وهي التي تعطي شعور </a:t>
            </a:r>
            <a:r>
              <a:rPr lang="ar-IQ" sz="3600" dirty="0" err="1" smtClean="0"/>
              <a:t>بالدفىء</a:t>
            </a:r>
            <a:r>
              <a:rPr lang="ar-IQ" sz="3600" dirty="0" smtClean="0"/>
              <a:t> للناظر وهي </a:t>
            </a:r>
            <a:r>
              <a:rPr lang="ar-IQ" sz="3600" dirty="0" err="1" smtClean="0"/>
              <a:t>الاحمر</a:t>
            </a:r>
            <a:r>
              <a:rPr lang="ar-IQ" sz="3600" dirty="0" smtClean="0"/>
              <a:t> والبرتقالي </a:t>
            </a:r>
            <a:r>
              <a:rPr lang="ar-IQ" sz="3600" dirty="0" err="1" smtClean="0"/>
              <a:t>والاصفر</a:t>
            </a:r>
            <a:r>
              <a:rPr lang="ar-IQ" sz="3600" dirty="0" smtClean="0"/>
              <a:t>.</a:t>
            </a:r>
          </a:p>
          <a:p>
            <a:r>
              <a:rPr lang="ar-IQ" sz="3600" dirty="0" smtClean="0"/>
              <a:t>الألوان الباردة. وهي عكس </a:t>
            </a:r>
            <a:r>
              <a:rPr lang="ar-IQ" sz="3600" dirty="0" err="1" smtClean="0"/>
              <a:t>الالوان</a:t>
            </a:r>
            <a:r>
              <a:rPr lang="ar-IQ" sz="3600" dirty="0" smtClean="0"/>
              <a:t> الدافئة وتشمل الألوان </a:t>
            </a:r>
            <a:r>
              <a:rPr lang="ar-IQ" sz="3600" dirty="0" err="1" smtClean="0"/>
              <a:t>الاخضر</a:t>
            </a:r>
            <a:r>
              <a:rPr lang="ar-IQ" sz="3600" dirty="0" smtClean="0"/>
              <a:t> </a:t>
            </a:r>
            <a:r>
              <a:rPr lang="ar-IQ" sz="3600" dirty="0" err="1" smtClean="0"/>
              <a:t>والازرق</a:t>
            </a:r>
            <a:r>
              <a:rPr lang="ar-IQ" sz="3600" dirty="0" smtClean="0"/>
              <a:t> والبنفسجي </a:t>
            </a:r>
            <a:r>
              <a:rPr lang="ar-IQ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5400" b="1" dirty="0" smtClean="0">
                <a:solidFill>
                  <a:srgbClr val="0070C0"/>
                </a:solidFill>
              </a:rPr>
              <a:t>الألوان الأساسية والثانوية </a:t>
            </a:r>
            <a:endParaRPr lang="ar-IQ" sz="5400" b="1" dirty="0">
              <a:solidFill>
                <a:srgbClr val="0070C0"/>
              </a:solidFill>
            </a:endParaRPr>
          </a:p>
        </p:txBody>
      </p:sp>
      <p:pic>
        <p:nvPicPr>
          <p:cNvPr id="6" name="عنصر نائب للمحتوى 5" descr="الالوان-الثانوية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2071678"/>
            <a:ext cx="3528000" cy="3645582"/>
          </a:xfrm>
        </p:spPr>
      </p:pic>
      <p:pic>
        <p:nvPicPr>
          <p:cNvPr id="5" name="عنصر نائب للمحتوى 4" descr="images-19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71934" y="2714616"/>
            <a:ext cx="5040000" cy="2591521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النقاط التي يجب مراعاتها لتحديد الألوان في الحديقة 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IQ" sz="2800" b="1" dirty="0" smtClean="0"/>
              <a:t>0</a:t>
            </a:r>
            <a:r>
              <a:rPr lang="ar-IQ" sz="3000" b="1" dirty="0" smtClean="0"/>
              <a:t> </a:t>
            </a:r>
            <a:r>
              <a:rPr lang="ar-IQ" sz="3000" b="1" dirty="0" err="1" smtClean="0"/>
              <a:t>الألمام</a:t>
            </a:r>
            <a:r>
              <a:rPr lang="ar-IQ" sz="3000" b="1" dirty="0" smtClean="0"/>
              <a:t> بمعرفة طبيعة النباتات (</a:t>
            </a:r>
            <a:r>
              <a:rPr lang="ar-IQ" sz="3000" b="1" dirty="0" err="1" smtClean="0"/>
              <a:t>اشجارمتساقطة</a:t>
            </a:r>
            <a:r>
              <a:rPr lang="ar-IQ" sz="3000" b="1" dirty="0" smtClean="0"/>
              <a:t> أو مستديمة,حوليات)</a:t>
            </a:r>
          </a:p>
          <a:p>
            <a:pPr>
              <a:buNone/>
            </a:pPr>
            <a:r>
              <a:rPr lang="ar-IQ" sz="3000" b="1" dirty="0" smtClean="0"/>
              <a:t>0معرفة موعد الأزهار للنبات:لتحقيق حالة تعاقب لوني خلال السنة</a:t>
            </a:r>
          </a:p>
          <a:p>
            <a:pPr>
              <a:buNone/>
            </a:pPr>
            <a:r>
              <a:rPr lang="ar-IQ" sz="3000" b="1" dirty="0" smtClean="0"/>
              <a:t>0معرفة لون الأزهار لكل نبات في الحديقة: لتوفير الانسجام والتناسق بين </a:t>
            </a:r>
            <a:r>
              <a:rPr lang="ar-IQ" sz="3000" b="1" dirty="0" err="1" smtClean="0"/>
              <a:t>الازهار</a:t>
            </a:r>
            <a:r>
              <a:rPr lang="ar-IQ" sz="3000" b="1" dirty="0" smtClean="0"/>
              <a:t> لكل من </a:t>
            </a:r>
            <a:r>
              <a:rPr lang="ar-IQ" sz="3000" b="1" dirty="0" err="1" smtClean="0"/>
              <a:t>الاشجار</a:t>
            </a:r>
            <a:r>
              <a:rPr lang="ar-IQ" sz="3000" b="1" dirty="0" smtClean="0"/>
              <a:t> والشجيرات والحوليات والمتسلقات</a:t>
            </a:r>
          </a:p>
          <a:p>
            <a:pPr>
              <a:buNone/>
            </a:pPr>
            <a:r>
              <a:rPr lang="ar-IQ" sz="3000" b="1" dirty="0" smtClean="0"/>
              <a:t>0 عادة الألوان الأحمر والبرتقالي والأصفر ألوان جاذبة </a:t>
            </a:r>
            <a:r>
              <a:rPr lang="ar-IQ" sz="3000" b="1" dirty="0" err="1" smtClean="0"/>
              <a:t>للأنتباه</a:t>
            </a:r>
            <a:r>
              <a:rPr lang="ar-IQ" sz="3000" b="1" dirty="0" smtClean="0"/>
              <a:t> وتعتبر نقطة تركيز في الحديقة.</a:t>
            </a:r>
          </a:p>
          <a:p>
            <a:pPr>
              <a:buNone/>
            </a:pPr>
            <a:r>
              <a:rPr lang="ar-IQ" sz="3000" b="1" dirty="0" smtClean="0"/>
              <a:t>0المجاميع الكبيرة من اللون الواحد لها تأثير اكبر من المجاميع المفردة .</a:t>
            </a:r>
          </a:p>
          <a:p>
            <a:pPr>
              <a:buNone/>
            </a:pPr>
            <a:r>
              <a:rPr lang="ar-IQ" sz="3000" b="1" dirty="0" smtClean="0"/>
              <a:t>0تلوين المكونات الأخرى في الحديقة مثل( المماشي والممرات و0الأسوار ,</a:t>
            </a:r>
            <a:r>
              <a:rPr lang="ar-IQ" sz="3000" b="1" dirty="0" err="1" smtClean="0"/>
              <a:t>البرجولات</a:t>
            </a:r>
            <a:r>
              <a:rPr lang="ar-IQ" sz="3000" b="1" dirty="0" smtClean="0"/>
              <a:t>,المقاعد  ,</a:t>
            </a:r>
            <a:r>
              <a:rPr lang="ar-IQ" sz="3000" b="1" dirty="0" err="1" smtClean="0"/>
              <a:t>النافورات</a:t>
            </a:r>
            <a:r>
              <a:rPr lang="ar-IQ" sz="3000" b="1" dirty="0" smtClean="0"/>
              <a:t> , </a:t>
            </a:r>
            <a:r>
              <a:rPr lang="ar-IQ" sz="3000" b="1" dirty="0" err="1" smtClean="0"/>
              <a:t>اللأكشاك</a:t>
            </a:r>
            <a:r>
              <a:rPr lang="ar-IQ" sz="3000" b="1" dirty="0" smtClean="0"/>
              <a:t> )</a:t>
            </a:r>
            <a:r>
              <a:rPr lang="ar-IQ" sz="3000" b="1" dirty="0" err="1" smtClean="0"/>
              <a:t>لأضافة</a:t>
            </a:r>
            <a:r>
              <a:rPr lang="ar-IQ" sz="3000" b="1" dirty="0" smtClean="0"/>
              <a:t> لمسة لونية في حالة عدم توفر زهور مناسبة للون معين </a:t>
            </a:r>
            <a:r>
              <a:rPr lang="ar-IQ" sz="3000" b="1" dirty="0" err="1" smtClean="0"/>
              <a:t>نحتاجة</a:t>
            </a:r>
            <a:r>
              <a:rPr lang="ar-IQ" sz="3000" b="1" dirty="0" smtClean="0"/>
              <a:t> </a:t>
            </a:r>
            <a:r>
              <a:rPr lang="ar-IQ" sz="3000" b="1" dirty="0" err="1" smtClean="0"/>
              <a:t>لأكمال</a:t>
            </a:r>
            <a:r>
              <a:rPr lang="ar-IQ" sz="3000" b="1" dirty="0" smtClean="0"/>
              <a:t> تصميم الحديقة </a:t>
            </a:r>
          </a:p>
          <a:p>
            <a:pPr>
              <a:buNone/>
            </a:pPr>
            <a:r>
              <a:rPr lang="ar-IQ" sz="3000" b="1" dirty="0" smtClean="0"/>
              <a:t>0خلق تباين بالألوان وذلك بزراعة نباتات ذات أزهار متباينة الألوان حسب دائرة الألوان</a:t>
            </a:r>
          </a:p>
          <a:p>
            <a:pPr>
              <a:buNone/>
            </a:pP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70C0"/>
                </a:solidFill>
              </a:rPr>
              <a:t>الأتساع الظاهري للحديقة</a:t>
            </a:r>
            <a:endParaRPr lang="ar-IQ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r>
              <a:rPr lang="ar-IQ" dirty="0" smtClean="0"/>
              <a:t>عند </a:t>
            </a:r>
            <a:r>
              <a:rPr lang="ar-IQ" smtClean="0"/>
              <a:t>استخدام الألوان </a:t>
            </a:r>
            <a:r>
              <a:rPr lang="ar-IQ" dirty="0" smtClean="0"/>
              <a:t>الباردة (</a:t>
            </a:r>
            <a:r>
              <a:rPr lang="ar-IQ" dirty="0" err="1" smtClean="0"/>
              <a:t>الازرق</a:t>
            </a:r>
            <a:r>
              <a:rPr lang="ar-IQ" dirty="0" smtClean="0"/>
              <a:t> والبنفسجي  </a:t>
            </a:r>
            <a:r>
              <a:rPr lang="ar-IQ" dirty="0" err="1" smtClean="0"/>
              <a:t>والابيض</a:t>
            </a:r>
            <a:r>
              <a:rPr lang="ar-IQ" dirty="0" smtClean="0"/>
              <a:t>) تبدو الحديقة </a:t>
            </a:r>
            <a:r>
              <a:rPr lang="ar-IQ" dirty="0" err="1" smtClean="0"/>
              <a:t>اكبرمن</a:t>
            </a:r>
            <a:r>
              <a:rPr lang="ar-IQ" dirty="0" smtClean="0"/>
              <a:t> مساحتها الفعلية مقارنة بالألوان الأخرى . وعلى العكس </a:t>
            </a:r>
            <a:r>
              <a:rPr lang="ar-IQ" dirty="0" err="1" smtClean="0"/>
              <a:t>الالوان</a:t>
            </a:r>
            <a:r>
              <a:rPr lang="ar-IQ" dirty="0" smtClean="0"/>
              <a:t> الحارة </a:t>
            </a:r>
          </a:p>
          <a:p>
            <a:pPr>
              <a:buNone/>
            </a:pPr>
            <a:r>
              <a:rPr lang="ar-IQ" dirty="0" smtClean="0"/>
              <a:t>0اللون </a:t>
            </a:r>
            <a:r>
              <a:rPr lang="ar-IQ" dirty="0" err="1" smtClean="0"/>
              <a:t>الاصفر</a:t>
            </a:r>
            <a:r>
              <a:rPr lang="ar-IQ" dirty="0" smtClean="0"/>
              <a:t> الليموني الباهت يكون منظرا خلفيا“ جميلا“ لأغلب الألوان الزاهية كما أنة يقرب المسافات ويجعل الحديقة اصغر من مساحتها الفعلية .</a:t>
            </a:r>
          </a:p>
          <a:p>
            <a:pPr>
              <a:buNone/>
            </a:pPr>
            <a:r>
              <a:rPr lang="ar-IQ" dirty="0" smtClean="0"/>
              <a:t>0لا يجب </a:t>
            </a:r>
            <a:r>
              <a:rPr lang="ar-IQ" dirty="0" err="1" smtClean="0"/>
              <a:t>الأكثار</a:t>
            </a:r>
            <a:r>
              <a:rPr lang="ar-IQ" dirty="0" smtClean="0"/>
              <a:t> من استعمال اللون </a:t>
            </a:r>
            <a:r>
              <a:rPr lang="ar-IQ" dirty="0" err="1" smtClean="0"/>
              <a:t>الابيض</a:t>
            </a:r>
            <a:r>
              <a:rPr lang="ar-IQ" dirty="0" smtClean="0"/>
              <a:t> للأزهار في صوره متجمعة </a:t>
            </a:r>
            <a:r>
              <a:rPr lang="ar-IQ" dirty="0" err="1" smtClean="0"/>
              <a:t>او</a:t>
            </a:r>
            <a:r>
              <a:rPr lang="ar-IQ" dirty="0" smtClean="0"/>
              <a:t> على نطاق واسع في الحديقة ألا </a:t>
            </a:r>
            <a:r>
              <a:rPr lang="ar-IQ" dirty="0" err="1" smtClean="0"/>
              <a:t>اذا</a:t>
            </a:r>
            <a:r>
              <a:rPr lang="ar-IQ" dirty="0" smtClean="0"/>
              <a:t> أريد تقليل حدة الملل من الألوان </a:t>
            </a:r>
            <a:r>
              <a:rPr lang="ar-IQ" dirty="0" err="1" smtClean="0"/>
              <a:t>الاخرى</a:t>
            </a:r>
            <a:r>
              <a:rPr lang="ar-IQ" dirty="0" smtClean="0"/>
              <a:t>, لأن اللون الأبيض ضعيف الأثر في التصميم 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اللون </a:t>
            </a:r>
            <a:r>
              <a:rPr lang="ar-IQ" b="1" dirty="0" err="1" smtClean="0">
                <a:solidFill>
                  <a:srgbClr val="FF0000"/>
                </a:solidFill>
              </a:rPr>
              <a:t>الاخضر</a:t>
            </a:r>
            <a:r>
              <a:rPr lang="ar-IQ" b="1" dirty="0" smtClean="0">
                <a:solidFill>
                  <a:srgbClr val="FF0000"/>
                </a:solidFill>
              </a:rPr>
              <a:t> السائد يعطي شعور بالملل على عكس الحدائق الزاخرة بالألوان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 descr="FB_IMG_144058499378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785926"/>
            <a:ext cx="4286280" cy="4929222"/>
          </a:xfrm>
        </p:spPr>
      </p:pic>
      <p:pic>
        <p:nvPicPr>
          <p:cNvPr id="5" name="عنصر نائب للمحتوى 4" descr="vatica2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86314" y="1785926"/>
            <a:ext cx="407196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570</Words>
  <Application>Microsoft Office PowerPoint</Application>
  <PresentationFormat>عرض على الشاشة (3:4)‏</PresentationFormat>
  <Paragraphs>52</Paragraphs>
  <Slides>28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سمة Office</vt:lpstr>
      <vt:lpstr>المحاضرة الرابعة  عنوان المحاضرة </vt:lpstr>
      <vt:lpstr>المقدمة</vt:lpstr>
      <vt:lpstr>الألوان في الحديقة</vt:lpstr>
      <vt:lpstr>ما هي الألوان وكيف نستخدمها بنجاح في التصميم ؟</vt:lpstr>
      <vt:lpstr>أنواع الألوان </vt:lpstr>
      <vt:lpstr>الألوان الأساسية والثانوية </vt:lpstr>
      <vt:lpstr>النقاط التي يجب مراعاتها لتحديد الألوان في الحديقة  </vt:lpstr>
      <vt:lpstr>الأتساع الظاهري للحديقة</vt:lpstr>
      <vt:lpstr>اللون الاخضر السائد يعطي شعور بالملل على عكس الحدائق الزاخرة بالألوان</vt:lpstr>
      <vt:lpstr>الأمتداد اللوني</vt:lpstr>
      <vt:lpstr>عمل تنسيق للأزهارفي الحديقة</vt:lpstr>
      <vt:lpstr>بعض اللوان الأزهار في الاشجار</vt:lpstr>
      <vt:lpstr>بعض اللوان الاشجار</vt:lpstr>
      <vt:lpstr>ألوان الأزهارعلى الاشجار</vt:lpstr>
      <vt:lpstr>بعض انواع الاشجار</vt:lpstr>
      <vt:lpstr>تناسق الالوان , تنسيق المداخل </vt:lpstr>
      <vt:lpstr>بعض ألوان الاشجار </vt:lpstr>
      <vt:lpstr>التناغم بين الالوان في الحديقة</vt:lpstr>
      <vt:lpstr>بعض التصاميم والتنسيقات</vt:lpstr>
      <vt:lpstr>تنسيقات</vt:lpstr>
      <vt:lpstr>بعض انواع الاشجاروالتنسيقات</vt:lpstr>
      <vt:lpstr>بعض انواع الاشجار </vt:lpstr>
      <vt:lpstr>الاستفادة من جذوع الاشجاركمكان لزراعة الازهار وادخالها في التنسيق </vt:lpstr>
      <vt:lpstr>الاستفادة من جذوع الاشجاركمكان لزراعة الزهور</vt:lpstr>
      <vt:lpstr>ازهار نبات الهايسنت</vt:lpstr>
      <vt:lpstr>أثر اللون في الحديقة كمصدرلراحة الانسان </vt:lpstr>
      <vt:lpstr>بعض انواع الاشجار</vt:lpstr>
      <vt:lpstr>شكر”ا لأصغائكم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المحاضرة</dc:title>
  <dc:creator>hp</dc:creator>
  <cp:lastModifiedBy>DR.Ahmed Saker 2o1O</cp:lastModifiedBy>
  <cp:revision>64</cp:revision>
  <dcterms:created xsi:type="dcterms:W3CDTF">2015-10-07T16:23:23Z</dcterms:created>
  <dcterms:modified xsi:type="dcterms:W3CDTF">2020-12-28T16:10:51Z</dcterms:modified>
</cp:coreProperties>
</file>